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1"/>
  </p:notesMasterIdLst>
  <p:handoutMasterIdLst>
    <p:handoutMasterId r:id="rId232"/>
  </p:handoutMasterIdLst>
  <p:sldIdLst>
    <p:sldId id="256" r:id="rId2"/>
    <p:sldId id="257" r:id="rId3"/>
    <p:sldId id="476" r:id="rId4"/>
    <p:sldId id="49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509" r:id="rId14"/>
    <p:sldId id="510" r:id="rId15"/>
    <p:sldId id="511" r:id="rId16"/>
    <p:sldId id="512" r:id="rId17"/>
    <p:sldId id="266" r:id="rId18"/>
    <p:sldId id="267" r:id="rId19"/>
    <p:sldId id="268" r:id="rId20"/>
    <p:sldId id="269" r:id="rId21"/>
    <p:sldId id="270" r:id="rId22"/>
    <p:sldId id="271" r:id="rId23"/>
    <p:sldId id="301" r:id="rId24"/>
    <p:sldId id="466" r:id="rId25"/>
    <p:sldId id="272" r:id="rId26"/>
    <p:sldId id="273" r:id="rId27"/>
    <p:sldId id="504" r:id="rId28"/>
    <p:sldId id="405" r:id="rId29"/>
    <p:sldId id="275" r:id="rId30"/>
    <p:sldId id="477" r:id="rId31"/>
    <p:sldId id="397" r:id="rId32"/>
    <p:sldId id="276" r:id="rId33"/>
    <p:sldId id="277" r:id="rId34"/>
    <p:sldId id="307" r:id="rId35"/>
    <p:sldId id="278" r:id="rId36"/>
    <p:sldId id="279" r:id="rId37"/>
    <p:sldId id="396" r:id="rId38"/>
    <p:sldId id="280" r:id="rId39"/>
    <p:sldId id="295" r:id="rId40"/>
    <p:sldId id="429" r:id="rId41"/>
    <p:sldId id="398" r:id="rId42"/>
    <p:sldId id="282" r:id="rId43"/>
    <p:sldId id="283" r:id="rId44"/>
    <p:sldId id="284" r:id="rId45"/>
    <p:sldId id="285" r:id="rId46"/>
    <p:sldId id="287" r:id="rId47"/>
    <p:sldId id="288" r:id="rId48"/>
    <p:sldId id="299" r:id="rId49"/>
    <p:sldId id="286" r:id="rId50"/>
    <p:sldId id="499" r:id="rId51"/>
    <p:sldId id="289" r:id="rId52"/>
    <p:sldId id="291" r:id="rId53"/>
    <p:sldId id="292" r:id="rId54"/>
    <p:sldId id="293" r:id="rId55"/>
    <p:sldId id="399" r:id="rId56"/>
    <p:sldId id="294" r:id="rId57"/>
    <p:sldId id="296" r:id="rId58"/>
    <p:sldId id="297" r:id="rId59"/>
    <p:sldId id="300" r:id="rId60"/>
    <p:sldId id="298" r:id="rId61"/>
    <p:sldId id="306" r:id="rId62"/>
    <p:sldId id="305" r:id="rId63"/>
    <p:sldId id="402" r:id="rId64"/>
    <p:sldId id="302" r:id="rId65"/>
    <p:sldId id="303" r:id="rId66"/>
    <p:sldId id="308" r:id="rId67"/>
    <p:sldId id="497" r:id="rId68"/>
    <p:sldId id="309" r:id="rId69"/>
    <p:sldId id="313" r:id="rId70"/>
    <p:sldId id="314" r:id="rId71"/>
    <p:sldId id="475" r:id="rId72"/>
    <p:sldId id="315" r:id="rId73"/>
    <p:sldId id="310" r:id="rId74"/>
    <p:sldId id="311" r:id="rId75"/>
    <p:sldId id="312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7" r:id="rId87"/>
    <p:sldId id="334" r:id="rId88"/>
    <p:sldId id="326" r:id="rId89"/>
    <p:sldId id="328" r:id="rId90"/>
    <p:sldId id="329" r:id="rId91"/>
    <p:sldId id="330" r:id="rId92"/>
    <p:sldId id="331" r:id="rId93"/>
    <p:sldId id="332" r:id="rId94"/>
    <p:sldId id="333" r:id="rId95"/>
    <p:sldId id="335" r:id="rId96"/>
    <p:sldId id="336" r:id="rId97"/>
    <p:sldId id="337" r:id="rId98"/>
    <p:sldId id="338" r:id="rId99"/>
    <p:sldId id="339" r:id="rId100"/>
    <p:sldId id="341" r:id="rId101"/>
    <p:sldId id="355" r:id="rId102"/>
    <p:sldId id="340" r:id="rId103"/>
    <p:sldId id="506" r:id="rId104"/>
    <p:sldId id="505" r:id="rId105"/>
    <p:sldId id="342" r:id="rId106"/>
    <p:sldId id="344" r:id="rId107"/>
    <p:sldId id="345" r:id="rId108"/>
    <p:sldId id="481" r:id="rId109"/>
    <p:sldId id="346" r:id="rId110"/>
    <p:sldId id="409" r:id="rId111"/>
    <p:sldId id="408" r:id="rId112"/>
    <p:sldId id="410" r:id="rId113"/>
    <p:sldId id="411" r:id="rId114"/>
    <p:sldId id="500" r:id="rId115"/>
    <p:sldId id="501" r:id="rId116"/>
    <p:sldId id="412" r:id="rId117"/>
    <p:sldId id="413" r:id="rId118"/>
    <p:sldId id="415" r:id="rId119"/>
    <p:sldId id="482" r:id="rId120"/>
    <p:sldId id="358" r:id="rId121"/>
    <p:sldId id="480" r:id="rId122"/>
    <p:sldId id="388" r:id="rId123"/>
    <p:sldId id="389" r:id="rId124"/>
    <p:sldId id="391" r:id="rId125"/>
    <p:sldId id="438" r:id="rId126"/>
    <p:sldId id="441" r:id="rId127"/>
    <p:sldId id="421" r:id="rId128"/>
    <p:sldId id="419" r:id="rId129"/>
    <p:sldId id="420" r:id="rId130"/>
    <p:sldId id="390" r:id="rId131"/>
    <p:sldId id="393" r:id="rId132"/>
    <p:sldId id="435" r:id="rId133"/>
    <p:sldId id="417" r:id="rId134"/>
    <p:sldId id="404" r:id="rId135"/>
    <p:sldId id="395" r:id="rId136"/>
    <p:sldId id="437" r:id="rId137"/>
    <p:sldId id="513" r:id="rId138"/>
    <p:sldId id="514" r:id="rId139"/>
    <p:sldId id="439" r:id="rId140"/>
    <p:sldId id="440" r:id="rId141"/>
    <p:sldId id="394" r:id="rId142"/>
    <p:sldId id="464" r:id="rId143"/>
    <p:sldId id="467" r:id="rId144"/>
    <p:sldId id="495" r:id="rId145"/>
    <p:sldId id="403" r:id="rId146"/>
    <p:sldId id="360" r:id="rId147"/>
    <p:sldId id="382" r:id="rId148"/>
    <p:sldId id="362" r:id="rId149"/>
    <p:sldId id="423" r:id="rId150"/>
    <p:sldId id="493" r:id="rId151"/>
    <p:sldId id="365" r:id="rId152"/>
    <p:sldId id="364" r:id="rId153"/>
    <p:sldId id="368" r:id="rId154"/>
    <p:sldId id="367" r:id="rId155"/>
    <p:sldId id="366" r:id="rId156"/>
    <p:sldId id="370" r:id="rId157"/>
    <p:sldId id="484" r:id="rId158"/>
    <p:sldId id="485" r:id="rId159"/>
    <p:sldId id="375" r:id="rId160"/>
    <p:sldId id="371" r:id="rId161"/>
    <p:sldId id="372" r:id="rId162"/>
    <p:sldId id="384" r:id="rId163"/>
    <p:sldId id="483" r:id="rId164"/>
    <p:sldId id="442" r:id="rId165"/>
    <p:sldId id="486" r:id="rId166"/>
    <p:sldId id="487" r:id="rId167"/>
    <p:sldId id="373" r:id="rId168"/>
    <p:sldId id="383" r:id="rId169"/>
    <p:sldId id="374" r:id="rId170"/>
    <p:sldId id="376" r:id="rId171"/>
    <p:sldId id="378" r:id="rId172"/>
    <p:sldId id="377" r:id="rId173"/>
    <p:sldId id="381" r:id="rId174"/>
    <p:sldId id="465" r:id="rId175"/>
    <p:sldId id="425" r:id="rId176"/>
    <p:sldId id="462" r:id="rId177"/>
    <p:sldId id="380" r:id="rId178"/>
    <p:sldId id="426" r:id="rId179"/>
    <p:sldId id="427" r:id="rId180"/>
    <p:sldId id="428" r:id="rId181"/>
    <p:sldId id="385" r:id="rId182"/>
    <p:sldId id="386" r:id="rId183"/>
    <p:sldId id="387" r:id="rId184"/>
    <p:sldId id="446" r:id="rId185"/>
    <p:sldId id="492" r:id="rId186"/>
    <p:sldId id="406" r:id="rId187"/>
    <p:sldId id="445" r:id="rId188"/>
    <p:sldId id="407" r:id="rId189"/>
    <p:sldId id="447" r:id="rId190"/>
    <p:sldId id="449" r:id="rId191"/>
    <p:sldId id="450" r:id="rId192"/>
    <p:sldId id="451" r:id="rId193"/>
    <p:sldId id="472" r:id="rId194"/>
    <p:sldId id="489" r:id="rId195"/>
    <p:sldId id="515" r:id="rId196"/>
    <p:sldId id="453" r:id="rId197"/>
    <p:sldId id="517" r:id="rId198"/>
    <p:sldId id="518" r:id="rId199"/>
    <p:sldId id="519" r:id="rId200"/>
    <p:sldId id="454" r:id="rId201"/>
    <p:sldId id="516" r:id="rId202"/>
    <p:sldId id="478" r:id="rId203"/>
    <p:sldId id="491" r:id="rId204"/>
    <p:sldId id="479" r:id="rId205"/>
    <p:sldId id="474" r:id="rId206"/>
    <p:sldId id="422" r:id="rId207"/>
    <p:sldId id="494" r:id="rId208"/>
    <p:sldId id="471" r:id="rId209"/>
    <p:sldId id="455" r:id="rId210"/>
    <p:sldId id="502" r:id="rId211"/>
    <p:sldId id="503" r:id="rId212"/>
    <p:sldId id="456" r:id="rId213"/>
    <p:sldId id="473" r:id="rId214"/>
    <p:sldId id="496" r:id="rId215"/>
    <p:sldId id="457" r:id="rId216"/>
    <p:sldId id="458" r:id="rId217"/>
    <p:sldId id="459" r:id="rId218"/>
    <p:sldId id="460" r:id="rId219"/>
    <p:sldId id="430" r:id="rId220"/>
    <p:sldId id="434" r:id="rId221"/>
    <p:sldId id="444" r:id="rId222"/>
    <p:sldId id="433" r:id="rId223"/>
    <p:sldId id="443" r:id="rId224"/>
    <p:sldId id="507" r:id="rId225"/>
    <p:sldId id="508" r:id="rId226"/>
    <p:sldId id="468" r:id="rId227"/>
    <p:sldId id="469" r:id="rId228"/>
    <p:sldId id="470" r:id="rId229"/>
    <p:sldId id="461" r:id="rId230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00" autoAdjust="0"/>
    <p:restoredTop sz="95053" autoAdjust="0"/>
  </p:normalViewPr>
  <p:slideViewPr>
    <p:cSldViewPr snapToGrid="0">
      <p:cViewPr>
        <p:scale>
          <a:sx n="148" d="100"/>
          <a:sy n="148" d="100"/>
        </p:scale>
        <p:origin x="14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3161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44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730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8144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0832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8766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73987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9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tAIh9KSnjo?start=2878" TargetMode="External"/><Relationship Id="rId4" Type="http://schemas.openxmlformats.org/officeDocument/2006/relationships/image" Target="../media/image1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6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q1C8spV_g" TargetMode="External"/><Relationship Id="rId4" Type="http://schemas.openxmlformats.org/officeDocument/2006/relationships/image" Target="../media/image78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64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lEG6aRGm8?start=1632" TargetMode="Externa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value</a:t>
            </a:r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introduce bias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Bias-variance </a:t>
            </a:r>
            <a:r>
              <a:rPr lang="en-GB" dirty="0" err="1">
                <a:solidFill>
                  <a:schemeClr val="tx1"/>
                </a:solidFill>
              </a:rPr>
              <a:t>tradeoff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  <a:p>
            <a:pPr lvl="1">
              <a:buNone/>
            </a:pPr>
            <a:r>
              <a:rPr lang="en-GB" dirty="0"/>
              <a:t> 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848187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networks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/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/>
                  <a:t>	i.e. bootstrapping your own company</a:t>
                </a:r>
              </a:p>
              <a:p>
                <a:pPr lvl="0">
                  <a:buNone/>
                </a:pP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Using a function to 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/>
                  <a:t> </a:t>
                </a:r>
                <a:endParaRPr lang="en-GB" sz="2800" dirty="0"/>
              </a:p>
              <a:p>
                <a:pPr lvl="0">
                  <a:buNone/>
                </a:pPr>
                <a:r>
                  <a:rPr lang="en-GB" sz="2800" dirty="0"/>
                  <a:t>The </a:t>
                </a:r>
                <a:r>
                  <a:rPr lang="en-GB" sz="2800" dirty="0">
                    <a:solidFill>
                      <a:schemeClr val="tx1"/>
                    </a:solidFill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</a:rPr>
                  <a:t> </a:t>
                </a:r>
                <a:r>
                  <a:rPr lang="en-GB" sz="2800" dirty="0"/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419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/>
                  <a:t>Both model future expected discounted return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  <a:ea typeface="Cambria Math" panose="02040503050406030204" pitchFamily="18" charset="0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Noto Sans CJK JP Light"/>
                    <a:ea typeface="Cambria Math" panose="02040503050406030204" pitchFamily="18" charset="0"/>
                  </a:rPr>
                  <a:t>tells us </a:t>
                </a:r>
                <a:r>
                  <a:rPr lang="en-GB" b="1" dirty="0">
                    <a:solidFill>
                      <a:schemeClr val="accent6"/>
                    </a:solidFill>
                  </a:rPr>
                  <a:t>how good an action is</a:t>
                </a:r>
                <a:endParaRPr lang="en-GB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782" b="-5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state, action &amp; reward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experienced state &amp; reward, max across all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select action with max Q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argmax</m:t>
                    </m:r>
                  </m:oMath>
                </a14:m>
                <a:r>
                  <a:rPr lang="en-GB" dirty="0"/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dirty="0">
                    <a:latin typeface="Noto Sans CJK JP Light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latin typeface="Noto Sans CJK JP Light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Atari work</a:t>
            </a:r>
          </a:p>
        </p:txBody>
      </p:sp>
    </p:spTree>
    <p:extLst>
      <p:ext uri="{BB962C8B-B14F-4D97-AF65-F5344CB8AC3E}">
        <p14:creationId xmlns:p14="http://schemas.microsoft.com/office/powerpoint/2010/main" val="1383068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/>
            <a:endParaRPr lang="en-GB" sz="500" dirty="0"/>
          </a:p>
          <a:p>
            <a:pPr lvl="0">
              <a:buNone/>
            </a:pPr>
            <a:endParaRPr lang="en-GB" sz="500" dirty="0"/>
          </a:p>
          <a:p>
            <a:pPr lvl="0"/>
            <a:r>
              <a:rPr lang="en-GB" sz="2800" dirty="0"/>
              <a:t>Non-linear function </a:t>
            </a:r>
          </a:p>
          <a:p>
            <a:pPr lvl="0">
              <a:buNone/>
            </a:pPr>
            <a:r>
              <a:rPr lang="en-GB" sz="2400" dirty="0"/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5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DeepMind Atari work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2013</a:t>
            </a:r>
            <a:r>
              <a:rPr lang="en-GB" dirty="0">
                <a:latin typeface="Noto Sans CJK JP Light"/>
              </a:rPr>
              <a:t>) Playing Atari with Deep Reinforcement Learning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Mnih</a:t>
            </a:r>
            <a:r>
              <a:rPr lang="en-GB" dirty="0">
                <a:latin typeface="Noto Sans CJK JP Light"/>
              </a:rPr>
              <a:t> et. al (</a:t>
            </a:r>
            <a:r>
              <a:rPr lang="en-GB" b="1" dirty="0">
                <a:solidFill>
                  <a:schemeClr val="accent6"/>
                </a:solidFill>
              </a:rPr>
              <a:t>2015</a:t>
            </a:r>
            <a:r>
              <a:rPr lang="en-GB" dirty="0">
                <a:latin typeface="Noto Sans CJK JP Light"/>
              </a:rPr>
              <a:t>) Human-level control through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End to end deep </a:t>
            </a:r>
            <a:r>
              <a:rPr lang="en-GB" dirty="0">
                <a:latin typeface="Noto Sans CJK JP Light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intentionally sacrifice performance for ability to generalize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purchased by Google for £400M in 2014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>
                <a:latin typeface="Noto Sans CJK JP Light"/>
              </a:rPr>
              <a:t> allows information about movement</a:t>
            </a:r>
          </a:p>
          <a:p>
            <a:pPr>
              <a:buNone/>
            </a:pPr>
            <a:r>
              <a:rPr lang="en-GB" sz="2800">
                <a:latin typeface="Noto Sans CJK JP Light"/>
              </a:rPr>
              <a:t> grey scale, cropped </a:t>
            </a:r>
          </a:p>
          <a:p>
            <a:pPr>
              <a:buNone/>
            </a:pPr>
            <a:endParaRPr lang="en-GB" sz="2800">
              <a:latin typeface="Noto Sans CJK JP Light"/>
            </a:endParaRPr>
          </a:p>
          <a:p>
            <a:pPr>
              <a:buNone/>
            </a:pPr>
            <a:r>
              <a:rPr lang="en-GB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>
                <a:latin typeface="Noto Sans CJK JP Light"/>
              </a:rPr>
              <a:t> clipped to [-1,1] </a:t>
            </a:r>
          </a:p>
          <a:p>
            <a:pPr>
              <a:buNone/>
            </a:pPr>
            <a:r>
              <a:rPr lang="en-GB" sz="2800">
                <a:latin typeface="Noto Sans CJK JP Light"/>
              </a:rPr>
              <a:t> reward counting</a:t>
            </a:r>
          </a:p>
          <a:p>
            <a:pPr>
              <a:buNone/>
            </a:pPr>
            <a:endParaRPr lang="en-GB" sz="2800">
              <a:latin typeface="Noto Sans CJK JP Light"/>
            </a:endParaRPr>
          </a:p>
          <a:p>
            <a:pPr>
              <a:buNone/>
            </a:pPr>
            <a:r>
              <a:rPr lang="en-GB">
                <a:latin typeface="Noto Sans CJK JP Light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9" y="6849089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016" t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Visualizing 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57918"/>
            <a:ext cx="10080625" cy="22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Problems with naïve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target &amp; network are using the same function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sample efficient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/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A9A16C-7560-4C90-B5B0-500C6FDD2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50" y="4597496"/>
                <a:ext cx="6147583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/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5D914-39C5-4D30-860C-0F1936FC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15" y="5213242"/>
                <a:ext cx="18097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/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𝐧𝐞𝐭𝐰𝐨𝐫𝐤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600" b="1" i="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𝐨𝐮𝐭𝐩𝐮𝐭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924969-7B3B-40E3-B858-30197410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19" y="5145768"/>
                <a:ext cx="3014782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computational &amp; data efficiency (trade variance for bias)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of the three is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Noto Sans CJK JP Light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65770"/>
          <a:stretch/>
        </p:blipFill>
        <p:spPr>
          <a:xfrm>
            <a:off x="2468782" y="1309122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/>
            <a:r>
              <a:rPr lang="en-GB" sz="2400" dirty="0"/>
              <a:t>each estimate is independent of every other estimate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no sharing of knowledge between similar states &amp; actions</a:t>
            </a:r>
          </a:p>
          <a:p>
            <a:r>
              <a:rPr lang="en-GB" sz="2400" dirty="0">
                <a:solidFill>
                  <a:sysClr val="windowText" lastClr="000000"/>
                </a:solidFill>
              </a:rPr>
              <a:t>potentially a large number of entries in the table (curse of dimensionality)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 to improve stability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1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experience replay </a:t>
            </a:r>
            <a:r>
              <a:rPr lang="en-GB" sz="2800" dirty="0">
                <a:latin typeface="Noto Sans CJK JP Light"/>
              </a:rPr>
              <a:t>(Lin 1993)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2 –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832" b="-2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803648" y="1886713"/>
            <a:ext cx="13398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Noto Sans CJK JP Light"/>
                <a:ea typeface="Cambria Math" panose="02040503050406030204" pitchFamily="18" charset="0"/>
              </a:rPr>
              <a:t>random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6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/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/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/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/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breaking correlations in data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Data efficiency</a:t>
                </a:r>
              </a:p>
              <a:p>
                <a:pPr>
                  <a:buNone/>
                </a:pPr>
                <a:r>
                  <a:rPr lang="en-US" sz="2400" dirty="0"/>
                  <a:t>learn from experience multiple times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Allows seeding with human expert experience </a:t>
                </a:r>
                <a:endParaRPr lang="en-US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Noto Sans CJK JP Light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Second innovation behind DQN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sz="2800" dirty="0"/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/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</a:p>
              <a:p>
                <a:pPr>
                  <a:buNone/>
                </a:pPr>
                <a:r>
                  <a:rPr lang="en-US" dirty="0"/>
                  <a:t>Stable training</a:t>
                </a:r>
              </a:p>
              <a:p>
                <a:pPr>
                  <a:buNone/>
                </a:pPr>
                <a:r>
                  <a:rPr lang="en-US" sz="2800" dirty="0"/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Reward clipping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/>
                  <a:t>DQN clips rewards to [-1, +1]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in a reasonable range</a:t>
                </a:r>
              </a:p>
              <a:p>
                <a:pPr>
                  <a:buNone/>
                </a:pPr>
                <a:r>
                  <a:rPr lang="en-GB" sz="2800" dirty="0"/>
                  <a:t> helps keep gradients under control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r>
                  <a:rPr lang="en-GB" dirty="0"/>
                  <a:t>Lose </a:t>
                </a:r>
                <a:r>
                  <a:rPr lang="en-GB" dirty="0" err="1"/>
                  <a:t>infomation</a:t>
                </a:r>
                <a:endParaRPr lang="en-GB" dirty="0"/>
              </a:p>
              <a:p>
                <a:pPr>
                  <a:buNone/>
                </a:pPr>
                <a:r>
                  <a:rPr lang="en-GB" sz="2800" dirty="0"/>
                  <a:t> now we are essentially reward counting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Normalized DQN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/>
                  <a:t>Don’t scale rewards - use rewards as given by game</a:t>
                </a:r>
              </a:p>
              <a:p>
                <a:pPr>
                  <a:buNone/>
                </a:pPr>
                <a:r>
                  <a:rPr lang="en-GB" sz="2800" dirty="0"/>
                  <a:t>Network outputs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/>
              </a:p>
              <a:p>
                <a:pPr>
                  <a:buNone/>
                </a:pPr>
                <a:r>
                  <a:rPr lang="en-GB" sz="2400" dirty="0"/>
                  <a:t> scalar in range [-1,+1]</a:t>
                </a:r>
              </a:p>
              <a:p>
                <a:pPr>
                  <a:buNone/>
                </a:pPr>
                <a:r>
                  <a:rPr lang="en-GB" sz="2800" dirty="0"/>
                  <a:t>We then transform this into </a:t>
                </a:r>
              </a:p>
              <a:p>
                <a:pPr>
                  <a:buNone/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sz="2400" dirty="0"/>
              </a:p>
              <a:p>
                <a:pPr>
                  <a:buNone/>
                </a:pPr>
                <a:r>
                  <a:rPr lang="en-GB" sz="2800" dirty="0"/>
                  <a:t>Adapt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GB" sz="2800" dirty="0"/>
                  <a:t> to ensure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/>
              </a:p>
              <a:p>
                <a:pPr>
                  <a:buNone/>
                </a:pPr>
                <a:r>
                  <a:rPr lang="en-GB" sz="2800" dirty="0"/>
                  <a:t>Adjust network weights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to keep Q-values constant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>
                  <a:buNone/>
                </a:pPr>
                <a:endParaRPr lang="en-GB" sz="2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419" t="-2364" b="-147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D896F5D-CC25-4E80-9598-757BFD65FA96}"/>
              </a:ext>
            </a:extLst>
          </p:cNvPr>
          <p:cNvSpPr txBox="1">
            <a:spLocks/>
          </p:cNvSpPr>
          <p:nvPr/>
        </p:nvSpPr>
        <p:spPr>
          <a:xfrm>
            <a:off x="0" y="7212169"/>
            <a:ext cx="10080625" cy="373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Silver - http://www0.cs.ucl.ac.uk/staff/d.silver/web/Resources_files/deep_rl.pdf</a:t>
            </a:r>
          </a:p>
        </p:txBody>
      </p:sp>
    </p:spTree>
    <p:extLst>
      <p:ext uri="{BB962C8B-B14F-4D97-AF65-F5344CB8AC3E}">
        <p14:creationId xmlns:p14="http://schemas.microsoft.com/office/powerpoint/2010/main" val="19319421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165" t="27859" r="1165" b="37911"/>
          <a:stretch/>
        </p:blipFill>
        <p:spPr>
          <a:xfrm>
            <a:off x="2481661" y="1247947"/>
            <a:ext cx="5528997" cy="297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less parameters</a:t>
            </a:r>
          </a:p>
          <a:p>
            <a:pPr lvl="0">
              <a:buNone/>
            </a:pPr>
            <a:r>
              <a:rPr lang="en-GB" sz="2400" dirty="0"/>
              <a:t> generalize across states 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many real world problems are non-linear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potential instability due to sharing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2013	DQN – target network, experience replay</a:t>
            </a:r>
          </a:p>
          <a:p>
            <a:pPr>
              <a:buNone/>
            </a:pPr>
            <a:r>
              <a:rPr lang="en-GB" dirty="0"/>
              <a:t>2015 Prioritized experience replay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2016 Double DQN (DDQN) </a:t>
            </a:r>
          </a:p>
          <a:p>
            <a:pPr>
              <a:buNone/>
            </a:pPr>
            <a:r>
              <a:rPr lang="en-GB" dirty="0"/>
              <a:t>2016 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Vlad </a:t>
            </a:r>
            <a:r>
              <a:rPr lang="en-US" dirty="0" err="1"/>
              <a:t>Mnih</a:t>
            </a:r>
            <a:r>
              <a:rPr lang="en-US" dirty="0"/>
              <a:t> - </a:t>
            </a:r>
            <a:r>
              <a:rPr lang="en-GB" dirty="0"/>
              <a:t>2017 Deep RL </a:t>
            </a:r>
            <a:r>
              <a:rPr lang="en-GB" dirty="0" err="1"/>
              <a:t>bootcamp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Emphasis on experimentation / grid searching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Huber loss instead of squared loss on Bellman error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Use </a:t>
            </a:r>
            <a:r>
              <a:rPr lang="en-GB" dirty="0" err="1"/>
              <a:t>RMSProp</a:t>
            </a:r>
            <a:r>
              <a:rPr lang="en-GB" dirty="0"/>
              <a:t> instead of vanilla SGD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/>
              <a:t>Off policy control - discrete action spaces only</a:t>
            </a:r>
          </a:p>
          <a:p>
            <a:pPr>
              <a:buNone/>
            </a:pPr>
            <a:r>
              <a:rPr lang="en-GB" sz="2800" dirty="0"/>
              <a:t>Maximization bias – addressed by Double Q-Learning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Deadly triad – off policy, non-linear functions, bootstrapping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Experience replay – more </a:t>
            </a:r>
            <a:r>
              <a:rPr lang="en-GB" sz="2800" dirty="0" err="1"/>
              <a:t>iid</a:t>
            </a:r>
            <a:r>
              <a:rPr lang="en-GB" sz="2800" dirty="0"/>
              <a:t>, data efficiency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/>
              <a:t>Target network – reduces correlation between target &amp; network</a:t>
            </a:r>
          </a:p>
          <a:p>
            <a:pPr>
              <a:buNone/>
            </a:pPr>
            <a:endParaRPr lang="en-GB" sz="2800" dirty="0"/>
          </a:p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Policy gradient methods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Noto Sans CJK JP Light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Noto Sans CJK JP Light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2419" b="-25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/>
              <a:t>Advantages</a:t>
            </a:r>
          </a:p>
          <a:p>
            <a:pPr lvl="0">
              <a:buNone/>
            </a:pPr>
            <a:r>
              <a:rPr lang="en-GB" sz="2400" dirty="0"/>
              <a:t> model complex dynamics</a:t>
            </a:r>
          </a:p>
          <a:p>
            <a:pPr lvl="0">
              <a:buNone/>
            </a:pPr>
            <a:r>
              <a:rPr lang="en-GB" sz="2400" dirty="0"/>
              <a:t> convolution for vision</a:t>
            </a:r>
          </a:p>
          <a:p>
            <a:pPr lvl="0">
              <a:buNone/>
            </a:pPr>
            <a:r>
              <a:rPr lang="en-GB" sz="2400" dirty="0"/>
              <a:t> </a:t>
            </a:r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  <a:p>
            <a:pPr lvl="0">
              <a:buNone/>
            </a:pPr>
            <a:r>
              <a:rPr lang="en-GB" sz="2400" dirty="0"/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 major potential instability due to sharing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</a:rPr>
              <a:t>John Schulman – Berkley, Open AI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6CA0807A-1ADF-466F-9EB1-E09B4525F9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8" y="1487280"/>
            <a:ext cx="7727422" cy="5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requires a discrete action space to argmax across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policies can parametrize an action directly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Q-Learning suffers from the curse of dimensionality in high dimensional or continuous spaces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we take the argmax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Noto Sans CJK JP Light"/>
                  </a:rPr>
                  <a:t> across all possible actions</a:t>
                </a: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if we have a lot of possible actions = lots of computation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1546" b="-101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exploration for free</a:t>
            </a:r>
          </a:p>
          <a:p>
            <a:pPr>
              <a:buNone/>
            </a:pPr>
            <a:r>
              <a:rPr lang="en-GB" sz="2800" b="1" dirty="0">
                <a:solidFill>
                  <a:srgbClr val="FF0000"/>
                </a:solidFill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sample efficiency</a:t>
            </a: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favour probable actions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change parameters to take actions that get more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Noto Sans CJK JP Light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favour probable actions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change parameters to take actions that get more reward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Noto Sans CJK JP Light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latin typeface="Noto Sans CJK JP Light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One -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Two - pick an optimization algorithm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 err="1"/>
              <a:t>recurrency</a:t>
            </a:r>
            <a:r>
              <a:rPr lang="en-GB" sz="2400" dirty="0"/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latin typeface="Noto Sans CJK JP Light"/>
              </a:rPr>
              <a:t>d</a:t>
            </a: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Generic 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Score function in 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gradient of return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  <a:endParaRPr lang="en-GB" sz="32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expectation for policy of the gradient of the policy </a:t>
            </a:r>
            <a:r>
              <a:rPr lang="en-GB" sz="3200" dirty="0" err="1">
                <a:solidFill>
                  <a:schemeClr val="accent6"/>
                </a:solidFill>
                <a:latin typeface="Noto Sans CJK JP Light"/>
              </a:rPr>
              <a:t>wrt</a:t>
            </a:r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 policy parameters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*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Noto Sans CJK JP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log(policy) * return</a:t>
                </a:r>
              </a:p>
              <a:p>
                <a:pPr algn="ctr"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20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log(probability of action) * return</a:t>
            </a: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559675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gradient 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=</a:t>
            </a:r>
          </a:p>
          <a:p>
            <a:pPr algn="ctr">
              <a:buNone/>
            </a:pPr>
            <a:r>
              <a:rPr lang="en-GB" sz="4600" b="1" dirty="0">
                <a:solidFill>
                  <a:schemeClr val="accent6"/>
                </a:solidFill>
                <a:latin typeface="Noto Sans CJK JP Light"/>
              </a:rPr>
              <a:t>log(policy) * return</a:t>
            </a:r>
          </a:p>
        </p:txBody>
      </p:sp>
    </p:spTree>
    <p:extLst>
      <p:ext uri="{BB962C8B-B14F-4D97-AF65-F5344CB8AC3E}">
        <p14:creationId xmlns:p14="http://schemas.microsoft.com/office/powerpoint/2010/main" val="102439117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need to calculate the log probability of the action (on-policy)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4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Fundamental assumption in statistical learning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ndependent and </a:t>
            </a:r>
            <a:r>
              <a:rPr lang="en-GB" b="1" dirty="0">
                <a:solidFill>
                  <a:schemeClr val="accent6"/>
                </a:solidFill>
              </a:rPr>
              <a:t>i</a:t>
            </a:r>
            <a:r>
              <a:rPr lang="en-GB" dirty="0"/>
              <a:t>dentically </a:t>
            </a:r>
            <a:r>
              <a:rPr lang="en-GB" b="1" dirty="0">
                <a:solidFill>
                  <a:schemeClr val="accent6"/>
                </a:solidFill>
              </a:rPr>
              <a:t>d</a:t>
            </a:r>
            <a:r>
              <a:rPr lang="en-GB" dirty="0"/>
              <a:t>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</a:rPr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b="1" dirty="0">
                    <a:solidFill>
                      <a:schemeClr val="accent6"/>
                    </a:solidFill>
                  </a:rPr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7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policy = 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value function = critic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Asynchronous Advantage Actor-Critic (A3C)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experience of each agent is independent of other agents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1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07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endParaRPr lang="en-US" sz="2400" dirty="0"/>
          </a:p>
          <a:p>
            <a:r>
              <a:rPr lang="en-US" sz="2400" dirty="0"/>
              <a:t>two 	introduction to reinforcement learning</a:t>
            </a:r>
          </a:p>
          <a:p>
            <a:endParaRPr lang="en-US" sz="2400" dirty="0"/>
          </a:p>
          <a:p>
            <a:r>
              <a:rPr lang="en-US" sz="2400" dirty="0"/>
              <a:t>three 	value functions</a:t>
            </a:r>
          </a:p>
          <a:p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endParaRPr lang="en-US" sz="2400" dirty="0"/>
          </a:p>
          <a:p>
            <a:r>
              <a:rPr lang="en-US" sz="2400" dirty="0"/>
              <a:t>five	AlphaGo &amp; AlphaGo Zero</a:t>
            </a:r>
          </a:p>
          <a:p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endParaRPr lang="en-US" sz="2400" dirty="0"/>
          </a:p>
          <a:p>
            <a:r>
              <a:rPr lang="en-US" sz="2400" dirty="0"/>
              <a:t>seven 	beyond the expectation, </a:t>
            </a:r>
            <a:r>
              <a:rPr lang="en-US" sz="2400" dirty="0" err="1"/>
              <a:t>auxillary</a:t>
            </a:r>
            <a:r>
              <a:rPr lang="en-US" sz="2400" dirty="0"/>
              <a:t> loss functions, inverse RL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Value functions</a:t>
                </a:r>
              </a:p>
              <a:p>
                <a:pPr lvl="0" algn="ctr"/>
                <a:r>
                  <a:rPr lang="en-GB" sz="2000" dirty="0"/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Policy gradients</a:t>
                </a:r>
              </a:p>
              <a:p>
                <a:pPr lvl="0" algn="ctr"/>
                <a:r>
                  <a:rPr lang="en-GB" sz="2000" dirty="0"/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/>
                  <a:t>Actor-Critic</a:t>
                </a:r>
              </a:p>
              <a:p>
                <a:pPr lvl="0" algn="ctr"/>
                <a:r>
                  <a:rPr lang="en-GB" sz="2000" dirty="0"/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baseline="-33000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/>
              </a:p>
              <a:p>
                <a:pPr algn="ctr"/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ctr"/>
                <a:endParaRPr lang="en-GB" sz="2000" dirty="0"/>
              </a:p>
              <a:p>
                <a:pPr lvl="0" algn="ctr"/>
                <a:endParaRPr lang="en-GB" sz="2000" dirty="0"/>
              </a:p>
              <a:p>
                <a:pPr lvl="0" algn="ctr"/>
                <a:endParaRPr lang="en-GB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/>
              <a:t>October 2015 	beat European Go champion 	5-0</a:t>
            </a:r>
          </a:p>
          <a:p>
            <a:pPr>
              <a:buNone/>
            </a:pPr>
            <a:r>
              <a:rPr lang="en-GB" dirty="0"/>
              <a:t>March 2016	beat Lee Sedol (Federer of Go) 	4-1</a:t>
            </a:r>
          </a:p>
          <a:p>
            <a:pPr>
              <a:buNone/>
            </a:pPr>
            <a:r>
              <a:rPr lang="en-GB" dirty="0"/>
              <a:t>May 2017		beat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</a:rPr>
              <a:t>superhuman</a:t>
            </a:r>
          </a:p>
          <a:p>
            <a:pPr>
              <a:buNone/>
            </a:pPr>
            <a:r>
              <a:rPr lang="en-GB" dirty="0"/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9071640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path dependency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is require</a:t>
            </a:r>
            <a:r>
              <a:rPr lang="en-US" dirty="0">
                <a:latin typeface="Noto Sans CJK JP Light"/>
              </a:rPr>
              <a:t>d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 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  <a:p>
            <a:pPr lvl="0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B148A-86E0-4662-BCA1-E9A9E5B8019F}"/>
              </a:ext>
            </a:extLst>
          </p:cNvPr>
          <p:cNvSpPr/>
          <p:nvPr/>
        </p:nvSpPr>
        <p:spPr>
          <a:xfrm>
            <a:off x="5464627" y="3513432"/>
            <a:ext cx="4615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4800" b="1" dirty="0">
                <a:solidFill>
                  <a:srgbClr val="92D050"/>
                </a:solidFill>
              </a:rPr>
              <a:t>decision making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3731172"/>
            <a:ext cx="8608470" cy="3531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641" y="322326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Learning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Evaluate Q(</a:t>
            </a:r>
            <a:r>
              <a:rPr lang="en-US" dirty="0" err="1">
                <a:latin typeface="Noto Sans CJK JP Light"/>
              </a:rPr>
              <a:t>s,a</a:t>
            </a:r>
            <a:r>
              <a:rPr lang="en-US" dirty="0">
                <a:latin typeface="Noto Sans CJK JP Light"/>
              </a:rPr>
              <a:t>) on a set of holdout states</a:t>
            </a:r>
          </a:p>
        </p:txBody>
      </p:sp>
    </p:spTree>
    <p:extLst>
      <p:ext uri="{BB962C8B-B14F-4D97-AF65-F5344CB8AC3E}">
        <p14:creationId xmlns:p14="http://schemas.microsoft.com/office/powerpoint/2010/main" val="8394215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Not thinking about discount factor enough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Monte Carlo policy gradient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DQN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Beyond the expectation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</a:t>
            </a:r>
          </a:p>
          <a:p>
            <a:pPr lvl="0">
              <a:buNone/>
            </a:pPr>
            <a:r>
              <a:rPr lang="en-GB" sz="2800" dirty="0"/>
              <a:t>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</a:t>
            </a:r>
          </a:p>
          <a:p>
            <a:pPr lvl="0">
              <a:buNone/>
            </a:pPr>
            <a:r>
              <a:rPr lang="en-GB" sz="2800" dirty="0"/>
              <a:t> using multiple layer networks to approximate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Feedforward, convolutional or recurrent neural networks for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sz="2800" dirty="0"/>
              <a:t> the brilliance of </a:t>
            </a:r>
            <a:r>
              <a:rPr lang="en-US" sz="2800" b="1" dirty="0">
                <a:solidFill>
                  <a:schemeClr val="accent6"/>
                </a:solidFill>
              </a:rPr>
              <a:t>AlphaGo</a:t>
            </a:r>
            <a:r>
              <a:rPr lang="en-US" sz="2800" dirty="0"/>
              <a:t> in it’s 2015 series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9AEFCFD5-3007-4E47-AF8B-2BCB6F2E81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2018" y="3339200"/>
            <a:ext cx="5492715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/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/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/>
                  <a:t>reinforcement learning 	generate more data through action</a:t>
                </a:r>
              </a:p>
              <a:p>
                <a:pPr lvl="0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Data is the agent’s </a:t>
                </a:r>
                <a:r>
                  <a:rPr lang="en-GB" b="1" dirty="0">
                    <a:solidFill>
                      <a:srgbClr val="92D05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lvl="0">
                  <a:buNone/>
                </a:pPr>
                <a:r>
                  <a:rPr lang="en-GB" dirty="0"/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/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755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DDEA5-F45A-4B35-9C34-4849AA1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70" y="5213567"/>
            <a:ext cx="37338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B.Eng</a:t>
            </a:r>
            <a:r>
              <a:rPr lang="en-US" sz="2800" dirty="0"/>
              <a:t> 	</a:t>
            </a:r>
            <a:r>
              <a:rPr lang="en-US" sz="2400" dirty="0"/>
              <a:t>Chemical &amp; Process Engineering </a:t>
            </a:r>
          </a:p>
          <a:p>
            <a:r>
              <a:rPr lang="en-US" sz="2800" dirty="0"/>
              <a:t>MSc 	</a:t>
            </a:r>
            <a:r>
              <a:rPr lang="en-US" sz="2400" dirty="0"/>
              <a:t>Advanced Process Design for Energy</a:t>
            </a:r>
          </a:p>
          <a:p>
            <a:endParaRPr lang="en-US" sz="2800" dirty="0"/>
          </a:p>
          <a:p>
            <a:r>
              <a:rPr lang="en-US" sz="2800" dirty="0"/>
              <a:t>Four years as an Energy Engineer at ENGIE</a:t>
            </a:r>
          </a:p>
          <a:p>
            <a:endParaRPr lang="en-US" sz="2800" dirty="0"/>
          </a:p>
          <a:p>
            <a:r>
              <a:rPr lang="en-US" sz="2800" dirty="0"/>
              <a:t>Early 2017 three month </a:t>
            </a:r>
            <a:r>
              <a:rPr lang="en-US" sz="2800" dirty="0" err="1"/>
              <a:t>bootcamp</a:t>
            </a:r>
            <a:r>
              <a:rPr lang="en-US" sz="2800" dirty="0"/>
              <a:t> at Data Science Retreat in Berlin</a:t>
            </a:r>
          </a:p>
          <a:p>
            <a:r>
              <a:rPr lang="en-US" sz="2400" dirty="0"/>
              <a:t> now teach this reinforcement learning course there</a:t>
            </a:r>
          </a:p>
          <a:p>
            <a:endParaRPr lang="en-US" sz="2800" dirty="0"/>
          </a:p>
          <a:p>
            <a:r>
              <a:rPr lang="en-US" sz="2800" dirty="0"/>
              <a:t>Now at Tempus Energy</a:t>
            </a:r>
          </a:p>
          <a:p>
            <a:r>
              <a:rPr lang="en-US" sz="2400" dirty="0"/>
              <a:t> energy startup</a:t>
            </a:r>
          </a:p>
          <a:p>
            <a:r>
              <a:rPr lang="en-US" sz="2400" dirty="0"/>
              <a:t> decarbonize the grid through flexibility </a:t>
            </a:r>
          </a:p>
          <a:p>
            <a:r>
              <a:rPr lang="en-US" sz="2400" dirty="0"/>
              <a:t> supervised learning to predict electricity prices</a:t>
            </a:r>
          </a:p>
          <a:p>
            <a:r>
              <a:rPr lang="en-US" sz="2400" dirty="0"/>
              <a:t> reinforcement learning to control flexibility assets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b="1" dirty="0">
                    <a:solidFill>
                      <a:srgbClr val="92D050"/>
                    </a:solidFill>
                    <a:latin typeface="Noto Sans CJK JP Light"/>
                    <a:ea typeface="Cambria Math" panose="02040503050406030204" pitchFamily="18" charset="0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one 		exploration vs exploitation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two 		data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three 	credit assignment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four		sample efficiency</a:t>
            </a:r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= credit assignment harder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Environment can be non-stationary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Which actions give us which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is often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delayed</a:t>
            </a:r>
            <a:r>
              <a:rPr lang="en-GB" sz="2800" dirty="0"/>
              <a:t>	benefit of action only seen later  </a:t>
            </a:r>
          </a:p>
          <a:p>
            <a:pPr lvl="1">
              <a:buNone/>
            </a:pP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sparse</a:t>
            </a:r>
            <a:r>
              <a:rPr lang="en-GB" sz="2800" dirty="0"/>
              <a:t>	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environment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quickly</a:t>
            </a:r>
            <a:r>
              <a:rPr lang="en-US" dirty="0"/>
              <a:t> a learner learns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reuse</a:t>
            </a:r>
            <a:r>
              <a:rPr lang="en-US" dirty="0"/>
              <a:t> data </a:t>
            </a:r>
          </a:p>
          <a:p>
            <a:pPr lvl="0">
              <a:buNone/>
            </a:pPr>
            <a:r>
              <a:rPr lang="en-US" sz="2800" dirty="0"/>
              <a:t> do we only learn once or can we learn from it again</a:t>
            </a:r>
          </a:p>
          <a:p>
            <a:pPr lvl="0">
              <a:buNone/>
            </a:pPr>
            <a:r>
              <a:rPr lang="en-US" sz="2800" dirty="0"/>
              <a:t> 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squeeze</a:t>
            </a:r>
            <a:r>
              <a:rPr lang="en-US" dirty="0"/>
              <a:t> </a:t>
            </a:r>
            <a:r>
              <a:rPr lang="en-US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out</a:t>
            </a:r>
            <a:r>
              <a:rPr lang="en-US" dirty="0"/>
              <a:t> of data</a:t>
            </a:r>
          </a:p>
          <a:p>
            <a:pPr lvl="0">
              <a:buNone/>
            </a:pPr>
            <a:r>
              <a:rPr lang="en-US" sz="2800" dirty="0"/>
              <a:t> i.e. learn a value function, learn a environment model </a:t>
            </a: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learning (for me as well!)</a:t>
            </a:r>
          </a:p>
          <a:p>
            <a:endParaRPr lang="en-US" sz="3200" dirty="0"/>
          </a:p>
          <a:p>
            <a:r>
              <a:rPr lang="en-US" sz="3200" dirty="0"/>
              <a:t> getting you excited about the field</a:t>
            </a:r>
          </a:p>
          <a:p>
            <a:endParaRPr lang="en-US" sz="3200" dirty="0"/>
          </a:p>
          <a:p>
            <a:r>
              <a:rPr lang="en-US" sz="3200" dirty="0"/>
              <a:t> seeing the concepts are within reach</a:t>
            </a:r>
          </a:p>
          <a:p>
            <a:endParaRPr lang="en-US" sz="3200" dirty="0"/>
          </a:p>
          <a:p>
            <a:r>
              <a:rPr lang="en-US" sz="3200" dirty="0"/>
              <a:t> knowing where to look next</a:t>
            </a:r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Motivations for 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exploration vs exploitation</a:t>
            </a:r>
          </a:p>
          <a:p>
            <a:pPr lvl="0"/>
            <a:r>
              <a:rPr lang="en-GB" sz="2800" dirty="0"/>
              <a:t> how good is my understanding of the range of options</a:t>
            </a:r>
          </a:p>
          <a:p>
            <a:pPr lvl="0">
              <a:buNone/>
            </a:pPr>
            <a:r>
              <a:rPr lang="en-GB" dirty="0"/>
              <a:t>data</a:t>
            </a:r>
          </a:p>
          <a:p>
            <a:pPr lvl="0"/>
            <a:r>
              <a:rPr lang="en-GB" sz="2800" dirty="0"/>
              <a:t> biased sampling, non-stationary distribution</a:t>
            </a:r>
          </a:p>
          <a:p>
            <a:pPr lvl="0">
              <a:buNone/>
            </a:pPr>
            <a:r>
              <a:rPr lang="en-GB" dirty="0"/>
              <a:t>credit assignment</a:t>
            </a:r>
          </a:p>
          <a:p>
            <a:pPr lvl="1"/>
            <a:r>
              <a:rPr lang="en-GB" sz="2800" dirty="0"/>
              <a:t>which action gave me this reward </a:t>
            </a:r>
          </a:p>
          <a:p>
            <a:pPr lvl="0">
              <a:buNone/>
            </a:pPr>
            <a:r>
              <a:rPr lang="en-GB" dirty="0"/>
              <a:t>sample efficiency</a:t>
            </a:r>
          </a:p>
          <a:p>
            <a:pPr lvl="1">
              <a:buNone/>
            </a:pPr>
            <a:r>
              <a:rPr lang="en-GB" sz="2800" dirty="0"/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</a:t>
            </a:r>
            <a:r>
              <a:rPr lang="en-GB" dirty="0"/>
              <a:t>the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all reinforcement learning problems are MDPs</a:t>
            </a:r>
          </a:p>
          <a:p>
            <a:pPr lvl="0">
              <a:buNone/>
            </a:pPr>
            <a:r>
              <a:rPr lang="en-GB" sz="2800" dirty="0"/>
              <a:t> it’s more of an ideal - often unrealistic in practice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 POMDP</a:t>
            </a:r>
          </a:p>
          <a:p>
            <a:pPr lvl="1">
              <a:buNone/>
            </a:pPr>
            <a:r>
              <a:rPr lang="en-GB" sz="2800" dirty="0"/>
              <a:t> 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</a:t>
            </a:r>
          </a:p>
          <a:p>
            <a:pPr lvl="0">
              <a:buNone/>
            </a:pPr>
            <a:r>
              <a:rPr lang="en-GB" sz="2800" dirty="0"/>
              <a:t> still might be able to train a good agent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State transition function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Reward function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Discount factor 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808"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Discretiziation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ea typeface="+mn-ea"/>
                <a:cs typeface="+mn-cs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800" dirty="0">
                <a:solidFill>
                  <a:schemeClr val="accent6"/>
                </a:solidFill>
              </a:rPr>
              <a:t>discount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/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</a:rPr>
                  <a:t>Model has to be learnt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3"/>
                <a:stretch>
                  <a:fillRect l="-4358" t="-2000" r="-6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[0,1)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stochastic environment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hyperbolic discounting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time value of money</a:t>
            </a: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for infinite </a:t>
            </a:r>
            <a:r>
              <a:rPr lang="en-GB" dirty="0" err="1">
                <a:solidFill>
                  <a:schemeClr val="tx1"/>
                </a:solidFill>
                <a:ea typeface="+mn-ea"/>
                <a:cs typeface="+mn-cs"/>
              </a:rPr>
              <a:t>horizion</a:t>
            </a: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sz="2800" b="1" dirty="0">
                <a:solidFill>
                  <a:schemeClr val="accent6"/>
                </a:solidFill>
                <a:ea typeface="+mn-ea"/>
                <a:cs typeface="+mn-cs"/>
              </a:rPr>
              <a:t>finite sum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for discount [0,1)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13" y="62041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503999" y="622693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		agent &amp; environment</a:t>
            </a:r>
          </a:p>
          <a:p>
            <a:pPr>
              <a:buNone/>
            </a:pPr>
            <a:r>
              <a:rPr lang="en-GB" dirty="0"/>
              <a:t>Three signals		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			rules to select actions</a:t>
            </a:r>
          </a:p>
          <a:p>
            <a:pPr>
              <a:buNone/>
            </a:pPr>
            <a:r>
              <a:rPr lang="en-GB" dirty="0"/>
              <a:t>Environment model	predicts next state &amp; reward</a:t>
            </a:r>
          </a:p>
          <a:p>
            <a:pPr>
              <a:buNone/>
            </a:pPr>
            <a:r>
              <a:rPr lang="en-GB" dirty="0"/>
              <a:t>Return 			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851338"/>
                <a:ext cx="9071640" cy="6126978"/>
              </a:xfrm>
            </p:spPr>
            <p:txBody>
              <a:bodyPr/>
              <a:lstStyle/>
              <a:p>
                <a:pPr algn="ctr">
                  <a:buNone/>
                </a:pPr>
                <a:r>
                  <a:rPr lang="en-GB" sz="4200" b="1" dirty="0"/>
                  <a:t>Value</a:t>
                </a:r>
                <a:r>
                  <a:rPr lang="en-GB" sz="4200" dirty="0"/>
                  <a:t> </a:t>
                </a:r>
                <a:r>
                  <a:rPr lang="en-GB" sz="4200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state</a:t>
                </a:r>
              </a:p>
              <a:p>
                <a:pPr algn="ctr">
                  <a:buNone/>
                </a:pPr>
                <a:endParaRPr lang="en-GB" i="1" dirty="0"/>
              </a:p>
              <a:p>
                <a:pPr algn="ctr">
                  <a:buNone/>
                </a:pPr>
                <a:endParaRPr lang="en-GB" sz="42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i="1" dirty="0"/>
                  <a:t>how good is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action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851338"/>
                <a:ext cx="9071640" cy="6126978"/>
              </a:xfrm>
              <a:blipFill>
                <a:blip r:embed="rId3"/>
                <a:stretch>
                  <a:fillRect t="-26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 return </a:t>
                </a:r>
                <a:r>
                  <a:rPr lang="en-GB" sz="2800" i="1" dirty="0"/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b="1" dirty="0">
                    <a:solidFill>
                      <a:schemeClr val="accent6"/>
                    </a:solidFill>
                  </a:rPr>
                  <a:t>expected</a:t>
                </a:r>
                <a:r>
                  <a:rPr lang="en-GB" sz="2800" i="1" dirty="0"/>
                  <a:t>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return</a:t>
                </a:r>
                <a:r>
                  <a:rPr lang="en-GB" sz="2800" i="1" dirty="0"/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i="1" dirty="0"/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i="1" dirty="0"/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</a:t>
            </a:r>
          </a:p>
          <a:p>
            <a:pPr algn="l"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 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 </a:t>
                </a:r>
                <a:r>
                  <a:rPr lang="en-GB" sz="2400" dirty="0">
                    <a:latin typeface="Noto Sans CJK JP Light"/>
                  </a:rPr>
                  <a:t>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sz="2400" dirty="0">
                    <a:latin typeface="Noto Sans CJK JP Light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Noto Sans CJK JP Light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Noto Sans CJK JP Light"/>
                  </a:rPr>
                  <a:t>	markov decision process</a:t>
                </a:r>
                <a:endParaRPr lang="en-GB" sz="2400" dirty="0">
                  <a:latin typeface="Noto Sans CJK JP Light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[−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800" dirty="0"/>
                  <a:t> 		</a:t>
                </a:r>
                <a:r>
                  <a:rPr lang="en-GB" sz="2400" dirty="0"/>
                  <a:t>i</a:t>
                </a:r>
                <a:r>
                  <a:rPr lang="en-GB" sz="2400" b="0" dirty="0"/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b="0" dirty="0"/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800" dirty="0"/>
              </a:p>
              <a:p>
                <a:pPr lvl="0"/>
                <a:endParaRPr lang="en-GB" sz="2400" i="1" dirty="0">
                  <a:latin typeface="Noto Sans CJK JP Ligh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Noto Sans CJK JP Light"/>
                    <a:ea typeface="Cambria Math" panose="02040503050406030204" pitchFamily="18" charset="0"/>
                  </a:rPr>
                  <a:t>   </a:t>
                </a:r>
                <a:r>
                  <a:rPr lang="en-GB" sz="2400" dirty="0"/>
                  <a:t>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sz="2400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 </m:t>
                    </m:r>
                  </m:oMath>
                </a14:m>
                <a:r>
                  <a:rPr lang="en-GB" sz="2400" dirty="0"/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2400" dirty="0"/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GB" sz="2400" dirty="0"/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i="1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</a:p>
              <a:p>
                <a:pPr algn="l">
                  <a:buNone/>
                </a:pP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10" y="932400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  <m:r>
                            <a:rPr lang="en-GB" sz="4200" b="1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</a:rPr>
                </a:br>
                <a:r>
                  <a:rPr lang="en-GB" sz="2800" dirty="0">
                    <a:solidFill>
                      <a:schemeClr val="tx1"/>
                    </a:solidFill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Create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b="1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b="1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</a:rPr>
              <a:t>ie</a:t>
            </a:r>
            <a:r>
              <a:rPr lang="en-GB" sz="2800" dirty="0">
                <a:solidFill>
                  <a:schemeClr val="tx1"/>
                </a:solidFill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761574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change policy to favour the best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Expectation</a:t>
                </a:r>
                <a:r>
                  <a:rPr lang="en-GB" sz="2400" dirty="0"/>
                  <a:t> 	mean </a:t>
                </a:r>
              </a:p>
              <a:p>
                <a:pPr lvl="0">
                  <a:buNone/>
                </a:pPr>
                <a:r>
                  <a:rPr lang="en-GB" sz="2400" dirty="0"/>
                  <a:t>	          	weighted average of all possible values</a:t>
                </a:r>
              </a:p>
              <a:p>
                <a:pPr lvl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GB" sz="2400" dirty="0"/>
              </a:p>
              <a:p>
                <a:pPr lvl="0">
                  <a:buNone/>
                </a:pPr>
                <a:endParaRPr lang="en-GB" sz="2400" dirty="0"/>
              </a:p>
              <a:p>
                <a:pPr lvl="0">
                  <a:buNone/>
                </a:pPr>
                <a:r>
                  <a:rPr lang="en-GB" sz="2400" b="1" dirty="0">
                    <a:solidFill>
                      <a:srgbClr val="92D050"/>
                    </a:solidFill>
                  </a:rPr>
                  <a:t>Conditionals</a:t>
                </a:r>
                <a:r>
                  <a:rPr lang="en-GB" sz="2400" dirty="0"/>
                  <a:t> 	probability of one thing given another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	probability of next state &amp; reward, given state &amp; action</a:t>
                </a:r>
              </a:p>
              <a:p>
                <a:pPr lvl="1"/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/>
                  <a:t>reward received given state &amp; action</a:t>
                </a:r>
              </a:p>
              <a:p>
                <a:pPr lvl="1"/>
                <a:endParaRPr lang="en-GB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GB" sz="2400" dirty="0"/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400" dirty="0"/>
                  <a:t> </a:t>
                </a:r>
              </a:p>
              <a:p>
                <a:pPr lvl="1"/>
                <a:endParaRPr lang="en-GB" sz="2400" dirty="0"/>
              </a:p>
              <a:p>
                <a:pPr lvl="0"/>
                <a:endParaRPr lang="en-GB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790959"/>
              </a:xfrm>
              <a:blipFill>
                <a:blip r:embed="rId3"/>
                <a:stretch>
                  <a:fillRect l="-2083" t="-1579" b="-4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Imagine we had access to a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accent6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How would you use this </a:t>
                </a:r>
                <a:r>
                  <a:rPr lang="en-GB" b="1" dirty="0">
                    <a:solidFill>
                      <a:schemeClr val="accent6"/>
                    </a:solidFill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policy (what action we pick in state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FF000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endParaRPr lang="en-GB" sz="2000" dirty="0"/>
          </a:p>
          <a:p>
            <a:pPr lvl="0">
              <a:buNone/>
            </a:pPr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b="-9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Estimate value of state </a:t>
                </a:r>
                <a:r>
                  <a:rPr lang="en-US" dirty="0"/>
                  <a:t>by averaging returns observed after visit to that state</a:t>
                </a:r>
                <a:endParaRPr lang="en-US" sz="2800" dirty="0"/>
              </a:p>
              <a:p>
                <a:r>
                  <a:rPr lang="en-US" sz="2800" b="1" dirty="0">
                    <a:solidFill>
                      <a:schemeClr val="accent6"/>
                    </a:solidFill>
                  </a:rPr>
                  <a:t>estimate by sampling observed returns</a:t>
                </a:r>
              </a:p>
              <a:p>
                <a:br>
                  <a:rPr lang="en-US" sz="2800" dirty="0"/>
                </a:br>
                <a:r>
                  <a:rPr lang="en-US" dirty="0"/>
                  <a:t>As more episodes run, estimate should converge to the expected value </a:t>
                </a:r>
              </a:p>
              <a:p>
                <a:r>
                  <a:rPr lang="en-US" sz="2800" dirty="0"/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br>
                  <a:rPr lang="en-US" sz="2800" dirty="0"/>
                </a:br>
                <a:r>
                  <a:rPr lang="en-US" dirty="0"/>
                  <a:t>Low bias &amp; high variance – why?</a:t>
                </a:r>
                <a:endParaRPr lang="en-US" sz="2800" dirty="0"/>
              </a:p>
              <a:p>
                <a:br>
                  <a:rPr lang="en-US" sz="2800" dirty="0"/>
                </a:br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339" r="-1008" b="-5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this is because we use </a:t>
                </a:r>
                <a:r>
                  <a:rPr lang="en-GB" sz="2800" b="1" dirty="0">
                    <a:solidFill>
                      <a:schemeClr val="accent6"/>
                    </a:solidFill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419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bootstrap the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Cambria Math" panose="02040503050406030204" pitchFamily="18" charset="0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755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20574</TotalTime>
  <Words>6622</Words>
  <Application>Microsoft Office PowerPoint</Application>
  <PresentationFormat>Custom</PresentationFormat>
  <Paragraphs>1783</Paragraphs>
  <Slides>229</Slides>
  <Notes>229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229</vt:i4>
      </vt:variant>
    </vt:vector>
  </HeadingPairs>
  <TitlesOfParts>
    <vt:vector size="242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Introduction</vt:lpstr>
      <vt:lpstr>Motivations for 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Policy - π(s)</vt:lpstr>
      <vt:lpstr>Random policy - π(s)</vt:lpstr>
      <vt:lpstr>Policy - π(s)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PowerPoint Presentation</vt:lpstr>
      <vt:lpstr>break</vt:lpstr>
      <vt:lpstr>recap</vt:lpstr>
      <vt:lpstr>three - value function methods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PowerPoint Presentation</vt:lpstr>
      <vt:lpstr>Linking together</vt:lpstr>
      <vt:lpstr>PowerPoint Presentation</vt:lpstr>
      <vt:lpstr>break</vt:lpstr>
      <vt:lpstr>recap – value function approximation</vt:lpstr>
      <vt:lpstr>recap</vt:lpstr>
      <vt:lpstr>three – value functions</vt:lpstr>
      <vt:lpstr>Q-Learning</vt:lpstr>
      <vt:lpstr>Q-Learning</vt:lpstr>
      <vt:lpstr>Why Q-Learning?</vt:lpstr>
      <vt:lpstr>V(s) vs Q(s, a)</vt:lpstr>
      <vt:lpstr>SARSA &amp; Q-Learning</vt:lpstr>
      <vt:lpstr>SARSA &amp; Q-Learning</vt:lpstr>
      <vt:lpstr>PowerPoint Presentation</vt:lpstr>
      <vt:lpstr>Curse of dimensionality</vt:lpstr>
      <vt:lpstr>Maximization bias</vt:lpstr>
      <vt:lpstr>Maximization bias</vt:lpstr>
      <vt:lpstr>Double Q-Learning</vt:lpstr>
      <vt:lpstr>DeepMind Atari work</vt:lpstr>
      <vt:lpstr>PowerPoint Presentation</vt:lpstr>
      <vt:lpstr>PowerPoint Presentation</vt:lpstr>
      <vt:lpstr>DeepMind Atari work</vt:lpstr>
      <vt:lpstr>Significance</vt:lpstr>
      <vt:lpstr>Reinforcement learning to play Atari</vt:lpstr>
      <vt:lpstr>Value function approximation</vt:lpstr>
      <vt:lpstr>Visualizing Q</vt:lpstr>
      <vt:lpstr>Problems with naïve Q-Learning</vt:lpstr>
      <vt:lpstr>Deadly triad</vt:lpstr>
      <vt:lpstr>Deadly triad</vt:lpstr>
      <vt:lpstr>Q-Learning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Reward clipping</vt:lpstr>
      <vt:lpstr>Normalized DQN</vt:lpstr>
      <vt:lpstr>Stability techniques</vt:lpstr>
      <vt:lpstr>ε-greedy exploration</vt:lpstr>
      <vt:lpstr>PowerPoint Presentation</vt:lpstr>
      <vt:lpstr>Atari work timeline</vt:lpstr>
      <vt:lpstr>Vlad Mnih - 2017 Deep RL bootcamp</vt:lpstr>
      <vt:lpstr>PowerPoint Presentation</vt:lpstr>
      <vt:lpstr>break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Motivations – optimize return directly</vt:lpstr>
      <vt:lpstr>Motivations for policy gradients</vt:lpstr>
      <vt:lpstr>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Generic score function</vt:lpstr>
      <vt:lpstr>Score function in policy gradients</vt:lpstr>
      <vt:lpstr>Training a policy</vt:lpstr>
      <vt:lpstr>PowerPoint Presentation</vt:lpstr>
      <vt:lpstr>PowerPoint Presentation</vt:lpstr>
      <vt:lpstr>Policy gradient intuition</vt:lpstr>
      <vt:lpstr>Policy Gradient Theorem</vt:lpstr>
      <vt:lpstr>Improving a policy</vt:lpstr>
      <vt:lpstr>Approximating return</vt:lpstr>
      <vt:lpstr>REINFORCE with baseline</vt:lpstr>
      <vt:lpstr>Approximating return</vt:lpstr>
      <vt:lpstr>four – policy gradients</vt:lpstr>
      <vt:lpstr>Reinforcement learning</vt:lpstr>
      <vt:lpstr>Actor-Critic</vt:lpstr>
      <vt:lpstr>PowerPoint Presentation</vt:lpstr>
      <vt:lpstr>Actor-Critic algorithm</vt:lpstr>
      <vt:lpstr>A3C</vt:lpstr>
      <vt:lpstr>A3C</vt:lpstr>
      <vt:lpstr>A3C</vt:lpstr>
      <vt:lpstr>break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AlphaGo Zero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Learning curves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289</cp:revision>
  <dcterms:created xsi:type="dcterms:W3CDTF">2017-09-02T04:41:48Z</dcterms:created>
  <dcterms:modified xsi:type="dcterms:W3CDTF">2017-10-31T16:23:02Z</dcterms:modified>
</cp:coreProperties>
</file>